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71EE1C1-DA53-4238-884D-63DB8F714118}" type="datetimeFigureOut">
              <a:rPr lang="en-US" smtClean="0"/>
              <a:pPr/>
              <a:t>6/13/2012</a:t>
            </a:fld>
            <a:endParaRPr lang="en-NZ"/>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NZ"/>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8A8F86-19B0-46C8-A4BA-F4D38F9636CD}"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EE1C1-DA53-4238-884D-63DB8F714118}" type="datetimeFigureOut">
              <a:rPr lang="en-US" smtClean="0"/>
              <a:pPr/>
              <a:t>6/13/2012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58A8F86-19B0-46C8-A4BA-F4D38F9636CD}"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1EE1C1-DA53-4238-884D-63DB8F714118}" type="datetimeFigureOut">
              <a:rPr lang="en-US" smtClean="0"/>
              <a:pPr/>
              <a:t>6/13/2012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58A8F86-19B0-46C8-A4BA-F4D38F9636CD}"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71EE1C1-DA53-4238-884D-63DB8F714118}" type="datetimeFigureOut">
              <a:rPr lang="en-US" smtClean="0"/>
              <a:pPr/>
              <a:t>6/13/2012</a:t>
            </a:fld>
            <a:endParaRPr lang="en-NZ"/>
          </a:p>
        </p:txBody>
      </p:sp>
      <p:sp>
        <p:nvSpPr>
          <p:cNvPr id="9" name="Slide Number Placeholder 8"/>
          <p:cNvSpPr>
            <a:spLocks noGrp="1"/>
          </p:cNvSpPr>
          <p:nvPr>
            <p:ph type="sldNum" sz="quarter" idx="15"/>
          </p:nvPr>
        </p:nvSpPr>
        <p:spPr/>
        <p:txBody>
          <a:bodyPr rtlCol="0"/>
          <a:lstStyle/>
          <a:p>
            <a:fld id="{858A8F86-19B0-46C8-A4BA-F4D38F9636CD}" type="slidenum">
              <a:rPr lang="en-NZ" smtClean="0"/>
              <a:pPr/>
              <a:t>‹#›</a:t>
            </a:fld>
            <a:endParaRPr lang="en-NZ"/>
          </a:p>
        </p:txBody>
      </p:sp>
      <p:sp>
        <p:nvSpPr>
          <p:cNvPr id="10" name="Footer Placeholder 9"/>
          <p:cNvSpPr>
            <a:spLocks noGrp="1"/>
          </p:cNvSpPr>
          <p:nvPr>
            <p:ph type="ftr" sz="quarter" idx="16"/>
          </p:nvPr>
        </p:nvSpPr>
        <p:spPr/>
        <p:txBody>
          <a:bodyPr rtlCol="0"/>
          <a:lstStyle/>
          <a:p>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71EE1C1-DA53-4238-884D-63DB8F714118}" type="datetimeFigureOut">
              <a:rPr lang="en-US" smtClean="0"/>
              <a:pPr/>
              <a:t>6/13/2012</a:t>
            </a:fld>
            <a:endParaRPr lang="en-NZ"/>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NZ"/>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8A8F86-19B0-46C8-A4BA-F4D38F9636CD}"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1EE1C1-DA53-4238-884D-63DB8F714118}" type="datetimeFigureOut">
              <a:rPr lang="en-US" smtClean="0"/>
              <a:pPr/>
              <a:t>6/13/2012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58A8F86-19B0-46C8-A4BA-F4D38F9636CD}" type="slidenum">
              <a:rPr lang="en-NZ" smtClean="0"/>
              <a:pPr/>
              <a:t>‹#›</a:t>
            </a:fld>
            <a:endParaRPr lang="en-NZ"/>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71EE1C1-DA53-4238-884D-63DB8F714118}" type="datetimeFigureOut">
              <a:rPr lang="en-US" smtClean="0"/>
              <a:pPr/>
              <a:t>6/13/2012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58A8F86-19B0-46C8-A4BA-F4D38F9636CD}" type="slidenum">
              <a:rPr lang="en-NZ" smtClean="0"/>
              <a:pPr/>
              <a:t>‹#›</a:t>
            </a:fld>
            <a:endParaRPr lang="en-NZ"/>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71EE1C1-DA53-4238-884D-63DB8F714118}" type="datetimeFigureOut">
              <a:rPr lang="en-US" smtClean="0"/>
              <a:pPr/>
              <a:t>6/13/2012</a:t>
            </a:fld>
            <a:endParaRPr lang="en-NZ"/>
          </a:p>
        </p:txBody>
      </p:sp>
      <p:sp>
        <p:nvSpPr>
          <p:cNvPr id="7" name="Slide Number Placeholder 6"/>
          <p:cNvSpPr>
            <a:spLocks noGrp="1"/>
          </p:cNvSpPr>
          <p:nvPr>
            <p:ph type="sldNum" sz="quarter" idx="11"/>
          </p:nvPr>
        </p:nvSpPr>
        <p:spPr/>
        <p:txBody>
          <a:bodyPr rtlCol="0"/>
          <a:lstStyle/>
          <a:p>
            <a:fld id="{858A8F86-19B0-46C8-A4BA-F4D38F9636CD}" type="slidenum">
              <a:rPr lang="en-NZ" smtClean="0"/>
              <a:pPr/>
              <a:t>‹#›</a:t>
            </a:fld>
            <a:endParaRPr lang="en-NZ"/>
          </a:p>
        </p:txBody>
      </p:sp>
      <p:sp>
        <p:nvSpPr>
          <p:cNvPr id="8" name="Footer Placeholder 7"/>
          <p:cNvSpPr>
            <a:spLocks noGrp="1"/>
          </p:cNvSpPr>
          <p:nvPr>
            <p:ph type="ftr" sz="quarter" idx="12"/>
          </p:nvPr>
        </p:nvSpPr>
        <p:spPr/>
        <p:txBody>
          <a:bodyPr rtlCol="0"/>
          <a:lstStyle/>
          <a:p>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EE1C1-DA53-4238-884D-63DB8F714118}" type="datetimeFigureOut">
              <a:rPr lang="en-US" smtClean="0"/>
              <a:pPr/>
              <a:t>6/13/2012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58A8F86-19B0-46C8-A4BA-F4D38F9636CD}"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71EE1C1-DA53-4238-884D-63DB8F714118}" type="datetimeFigureOut">
              <a:rPr lang="en-US" smtClean="0"/>
              <a:pPr/>
              <a:t>6/13/2012</a:t>
            </a:fld>
            <a:endParaRPr lang="en-NZ"/>
          </a:p>
        </p:txBody>
      </p:sp>
      <p:sp>
        <p:nvSpPr>
          <p:cNvPr id="22" name="Slide Number Placeholder 21"/>
          <p:cNvSpPr>
            <a:spLocks noGrp="1"/>
          </p:cNvSpPr>
          <p:nvPr>
            <p:ph type="sldNum" sz="quarter" idx="15"/>
          </p:nvPr>
        </p:nvSpPr>
        <p:spPr/>
        <p:txBody>
          <a:bodyPr rtlCol="0"/>
          <a:lstStyle/>
          <a:p>
            <a:fld id="{858A8F86-19B0-46C8-A4BA-F4D38F9636CD}" type="slidenum">
              <a:rPr lang="en-NZ" smtClean="0"/>
              <a:pPr/>
              <a:t>‹#›</a:t>
            </a:fld>
            <a:endParaRPr lang="en-NZ"/>
          </a:p>
        </p:txBody>
      </p:sp>
      <p:sp>
        <p:nvSpPr>
          <p:cNvPr id="23" name="Footer Placeholder 22"/>
          <p:cNvSpPr>
            <a:spLocks noGrp="1"/>
          </p:cNvSpPr>
          <p:nvPr>
            <p:ph type="ftr" sz="quarter" idx="16"/>
          </p:nvPr>
        </p:nvSpPr>
        <p:spPr/>
        <p:txBody>
          <a:bodyPr rtlCol="0"/>
          <a:lstStyle/>
          <a:p>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71EE1C1-DA53-4238-884D-63DB8F714118}" type="datetimeFigureOut">
              <a:rPr lang="en-US" smtClean="0"/>
              <a:pPr/>
              <a:t>6/13/2012</a:t>
            </a:fld>
            <a:endParaRPr lang="en-NZ"/>
          </a:p>
        </p:txBody>
      </p:sp>
      <p:sp>
        <p:nvSpPr>
          <p:cNvPr id="18" name="Slide Number Placeholder 17"/>
          <p:cNvSpPr>
            <a:spLocks noGrp="1"/>
          </p:cNvSpPr>
          <p:nvPr>
            <p:ph type="sldNum" sz="quarter" idx="11"/>
          </p:nvPr>
        </p:nvSpPr>
        <p:spPr/>
        <p:txBody>
          <a:bodyPr rtlCol="0"/>
          <a:lstStyle/>
          <a:p>
            <a:fld id="{858A8F86-19B0-46C8-A4BA-F4D38F9636CD}" type="slidenum">
              <a:rPr lang="en-NZ" smtClean="0"/>
              <a:pPr/>
              <a:t>‹#›</a:t>
            </a:fld>
            <a:endParaRPr lang="en-NZ"/>
          </a:p>
        </p:txBody>
      </p:sp>
      <p:sp>
        <p:nvSpPr>
          <p:cNvPr id="21" name="Footer Placeholder 20"/>
          <p:cNvSpPr>
            <a:spLocks noGrp="1"/>
          </p:cNvSpPr>
          <p:nvPr>
            <p:ph type="ftr" sz="quarter" idx="12"/>
          </p:nvPr>
        </p:nvSpPr>
        <p:spPr/>
        <p:txBody>
          <a:bodyPr rtlCol="0"/>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1EE1C1-DA53-4238-884D-63DB8F714118}" type="datetimeFigureOut">
              <a:rPr lang="en-US" smtClean="0"/>
              <a:pPr/>
              <a:t>6/13/2012</a:t>
            </a:fld>
            <a:endParaRPr lang="en-NZ"/>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NZ"/>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8A8F86-19B0-46C8-A4BA-F4D38F9636CD}"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b="1" dirty="0" smtClean="0"/>
              <a:t>Drawing Cross Sections of a Topographical Map</a:t>
            </a:r>
            <a:endParaRPr lang="en-NZ" b="1" dirty="0"/>
          </a:p>
        </p:txBody>
      </p:sp>
      <p:sp>
        <p:nvSpPr>
          <p:cNvPr id="4" name="TextBox 3"/>
          <p:cNvSpPr txBox="1"/>
          <p:nvPr/>
        </p:nvSpPr>
        <p:spPr>
          <a:xfrm>
            <a:off x="2555776" y="5157192"/>
            <a:ext cx="4320480" cy="369332"/>
          </a:xfrm>
          <a:prstGeom prst="rect">
            <a:avLst/>
          </a:prstGeom>
          <a:noFill/>
        </p:spPr>
        <p:txBody>
          <a:bodyPr wrap="square" rtlCol="0">
            <a:spAutoFit/>
          </a:bodyPr>
          <a:lstStyle/>
          <a:p>
            <a:r>
              <a:rPr lang="en-NZ" b="1" dirty="0" smtClean="0"/>
              <a:t>Specific Skill</a:t>
            </a:r>
            <a:endParaRPr lang="en-N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ason palmer\Desktop\Grid Paper Step 2.jpg"/>
          <p:cNvPicPr>
            <a:picLocks noChangeAspect="1" noChangeArrowheads="1"/>
          </p:cNvPicPr>
          <p:nvPr/>
        </p:nvPicPr>
        <p:blipFill>
          <a:blip r:embed="rId2" cstate="print"/>
          <a:srcRect/>
          <a:stretch>
            <a:fillRect/>
          </a:stretch>
        </p:blipFill>
        <p:spPr bwMode="auto">
          <a:xfrm>
            <a:off x="611560" y="113639"/>
            <a:ext cx="7358114" cy="6339697"/>
          </a:xfrm>
          <a:prstGeom prst="rect">
            <a:avLst/>
          </a:prstGeom>
          <a:noFill/>
        </p:spPr>
      </p:pic>
      <p:sp>
        <p:nvSpPr>
          <p:cNvPr id="2" name="Title 1"/>
          <p:cNvSpPr>
            <a:spLocks noGrp="1"/>
          </p:cNvSpPr>
          <p:nvPr>
            <p:ph type="title"/>
          </p:nvPr>
        </p:nvSpPr>
        <p:spPr/>
        <p:txBody>
          <a:bodyPr/>
          <a:lstStyle/>
          <a:p>
            <a:r>
              <a:rPr lang="en-NZ" dirty="0" smtClean="0"/>
              <a:t>Step 4</a:t>
            </a:r>
            <a:endParaRPr lang="en-NZ" dirty="0"/>
          </a:p>
        </p:txBody>
      </p:sp>
      <p:pic>
        <p:nvPicPr>
          <p:cNvPr id="4098" name="Picture 2"/>
          <p:cNvPicPr>
            <a:picLocks noChangeAspect="1" noChangeArrowheads="1"/>
          </p:cNvPicPr>
          <p:nvPr/>
        </p:nvPicPr>
        <p:blipFill>
          <a:blip r:embed="rId3" cstate="print"/>
          <a:srcRect/>
          <a:stretch>
            <a:fillRect/>
          </a:stretch>
        </p:blipFill>
        <p:spPr bwMode="auto">
          <a:xfrm>
            <a:off x="1474812" y="5373216"/>
            <a:ext cx="5905500" cy="14192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1857356" y="4429132"/>
            <a:ext cx="161925" cy="1524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a:stretch>
            <a:fillRect/>
          </a:stretch>
        </p:blipFill>
        <p:spPr bwMode="auto">
          <a:xfrm>
            <a:off x="2195497" y="4071942"/>
            <a:ext cx="161925" cy="152400"/>
          </a:xfrm>
          <a:prstGeom prst="rect">
            <a:avLst/>
          </a:prstGeom>
          <a:noFill/>
          <a:ln w="9525">
            <a:noFill/>
            <a:miter lim="800000"/>
            <a:headEnd/>
            <a:tailEnd/>
          </a:ln>
          <a:effectLst/>
        </p:spPr>
      </p:pic>
      <p:pic>
        <p:nvPicPr>
          <p:cNvPr id="4101" name="Picture 5"/>
          <p:cNvPicPr>
            <a:picLocks noChangeAspect="1" noChangeArrowheads="1"/>
          </p:cNvPicPr>
          <p:nvPr/>
        </p:nvPicPr>
        <p:blipFill>
          <a:blip r:embed="rId4" cstate="print"/>
          <a:srcRect/>
          <a:stretch>
            <a:fillRect/>
          </a:stretch>
        </p:blipFill>
        <p:spPr bwMode="auto">
          <a:xfrm>
            <a:off x="2714612" y="3776666"/>
            <a:ext cx="161925" cy="152400"/>
          </a:xfrm>
          <a:prstGeom prst="rect">
            <a:avLst/>
          </a:prstGeom>
          <a:noFill/>
          <a:ln w="9525">
            <a:noFill/>
            <a:miter lim="800000"/>
            <a:headEnd/>
            <a:tailEnd/>
          </a:ln>
          <a:effectLst/>
        </p:spPr>
      </p:pic>
      <p:pic>
        <p:nvPicPr>
          <p:cNvPr id="4102" name="Picture 6"/>
          <p:cNvPicPr>
            <a:picLocks noChangeAspect="1" noChangeArrowheads="1"/>
          </p:cNvPicPr>
          <p:nvPr/>
        </p:nvPicPr>
        <p:blipFill>
          <a:blip r:embed="rId4" cstate="print"/>
          <a:srcRect/>
          <a:stretch>
            <a:fillRect/>
          </a:stretch>
        </p:blipFill>
        <p:spPr bwMode="auto">
          <a:xfrm>
            <a:off x="4214810" y="3429000"/>
            <a:ext cx="161925" cy="152400"/>
          </a:xfrm>
          <a:prstGeom prst="rect">
            <a:avLst/>
          </a:prstGeom>
          <a:noFill/>
          <a:ln w="9525">
            <a:noFill/>
            <a:miter lim="800000"/>
            <a:headEnd/>
            <a:tailEnd/>
          </a:ln>
          <a:effectLst/>
        </p:spPr>
      </p:pic>
      <p:pic>
        <p:nvPicPr>
          <p:cNvPr id="4103" name="Picture 7"/>
          <p:cNvPicPr>
            <a:picLocks noChangeAspect="1" noChangeArrowheads="1"/>
          </p:cNvPicPr>
          <p:nvPr/>
        </p:nvPicPr>
        <p:blipFill>
          <a:blip r:embed="rId4" cstate="print"/>
          <a:srcRect/>
          <a:stretch>
            <a:fillRect/>
          </a:stretch>
        </p:blipFill>
        <p:spPr bwMode="auto">
          <a:xfrm>
            <a:off x="4552951" y="3133724"/>
            <a:ext cx="161925" cy="152400"/>
          </a:xfrm>
          <a:prstGeom prst="rect">
            <a:avLst/>
          </a:prstGeom>
          <a:noFill/>
          <a:ln w="9525">
            <a:noFill/>
            <a:miter lim="800000"/>
            <a:headEnd/>
            <a:tailEnd/>
          </a:ln>
          <a:effectLst/>
        </p:spPr>
      </p:pic>
      <p:pic>
        <p:nvPicPr>
          <p:cNvPr id="4104" name="Picture 8"/>
          <p:cNvPicPr>
            <a:picLocks noChangeAspect="1" noChangeArrowheads="1"/>
          </p:cNvPicPr>
          <p:nvPr/>
        </p:nvPicPr>
        <p:blipFill>
          <a:blip r:embed="rId4" cstate="print"/>
          <a:srcRect/>
          <a:stretch>
            <a:fillRect/>
          </a:stretch>
        </p:blipFill>
        <p:spPr bwMode="auto">
          <a:xfrm>
            <a:off x="4767265" y="3062286"/>
            <a:ext cx="161925" cy="152400"/>
          </a:xfrm>
          <a:prstGeom prst="rect">
            <a:avLst/>
          </a:prstGeom>
          <a:noFill/>
          <a:ln w="9525">
            <a:noFill/>
            <a:miter lim="800000"/>
            <a:headEnd/>
            <a:tailEnd/>
          </a:ln>
          <a:effectLst/>
        </p:spPr>
      </p:pic>
      <p:pic>
        <p:nvPicPr>
          <p:cNvPr id="4105" name="Picture 9"/>
          <p:cNvPicPr>
            <a:picLocks noChangeAspect="1" noChangeArrowheads="1"/>
          </p:cNvPicPr>
          <p:nvPr/>
        </p:nvPicPr>
        <p:blipFill>
          <a:blip r:embed="rId4" cstate="print"/>
          <a:srcRect/>
          <a:stretch>
            <a:fillRect/>
          </a:stretch>
        </p:blipFill>
        <p:spPr bwMode="auto">
          <a:xfrm>
            <a:off x="5195893" y="3143248"/>
            <a:ext cx="161925" cy="152400"/>
          </a:xfrm>
          <a:prstGeom prst="rect">
            <a:avLst/>
          </a:prstGeom>
          <a:noFill/>
          <a:ln w="9525">
            <a:noFill/>
            <a:miter lim="800000"/>
            <a:headEnd/>
            <a:tailEnd/>
          </a:ln>
          <a:effectLst/>
        </p:spPr>
      </p:pic>
      <p:pic>
        <p:nvPicPr>
          <p:cNvPr id="4106" name="Picture 10"/>
          <p:cNvPicPr>
            <a:picLocks noChangeAspect="1" noChangeArrowheads="1"/>
          </p:cNvPicPr>
          <p:nvPr/>
        </p:nvPicPr>
        <p:blipFill>
          <a:blip r:embed="rId4" cstate="print"/>
          <a:srcRect/>
          <a:stretch>
            <a:fillRect/>
          </a:stretch>
        </p:blipFill>
        <p:spPr bwMode="auto">
          <a:xfrm>
            <a:off x="5624521" y="3419476"/>
            <a:ext cx="161925" cy="152400"/>
          </a:xfrm>
          <a:prstGeom prst="rect">
            <a:avLst/>
          </a:prstGeom>
          <a:noFill/>
          <a:ln w="9525">
            <a:noFill/>
            <a:miter lim="800000"/>
            <a:headEnd/>
            <a:tailEnd/>
          </a:ln>
          <a:effectLst/>
        </p:spPr>
      </p:pic>
      <p:pic>
        <p:nvPicPr>
          <p:cNvPr id="4107" name="Picture 11"/>
          <p:cNvPicPr>
            <a:picLocks noChangeAspect="1" noChangeArrowheads="1"/>
          </p:cNvPicPr>
          <p:nvPr/>
        </p:nvPicPr>
        <p:blipFill>
          <a:blip r:embed="rId4" cstate="print"/>
          <a:srcRect/>
          <a:stretch>
            <a:fillRect/>
          </a:stretch>
        </p:blipFill>
        <p:spPr bwMode="auto">
          <a:xfrm>
            <a:off x="6696091" y="3776666"/>
            <a:ext cx="161925" cy="152400"/>
          </a:xfrm>
          <a:prstGeom prst="rect">
            <a:avLst/>
          </a:prstGeom>
          <a:noFill/>
          <a:ln w="9525">
            <a:noFill/>
            <a:miter lim="800000"/>
            <a:headEnd/>
            <a:tailEnd/>
          </a:ln>
          <a:effectLst/>
        </p:spPr>
      </p:pic>
      <p:pic>
        <p:nvPicPr>
          <p:cNvPr id="4108" name="Picture 12"/>
          <p:cNvPicPr>
            <a:picLocks noChangeAspect="1" noChangeArrowheads="1"/>
          </p:cNvPicPr>
          <p:nvPr/>
        </p:nvPicPr>
        <p:blipFill>
          <a:blip r:embed="rId4" cstate="print"/>
          <a:srcRect/>
          <a:stretch>
            <a:fillRect/>
          </a:stretch>
        </p:blipFill>
        <p:spPr bwMode="auto">
          <a:xfrm>
            <a:off x="7196157" y="4133856"/>
            <a:ext cx="161925" cy="1524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Step 5</a:t>
            </a:r>
            <a:endParaRPr lang="en-NZ" dirty="0"/>
          </a:p>
        </p:txBody>
      </p:sp>
      <p:sp>
        <p:nvSpPr>
          <p:cNvPr id="3" name="Content Placeholder 2"/>
          <p:cNvSpPr>
            <a:spLocks noGrp="1"/>
          </p:cNvSpPr>
          <p:nvPr>
            <p:ph sz="quarter" idx="1"/>
          </p:nvPr>
        </p:nvSpPr>
        <p:spPr/>
        <p:txBody>
          <a:bodyPr/>
          <a:lstStyle/>
          <a:p>
            <a:r>
              <a:rPr lang="en-NZ" dirty="0" smtClean="0"/>
              <a:t>Join the dots with a line. You now have a cross section of a topographical map!</a:t>
            </a:r>
          </a:p>
          <a:p>
            <a:r>
              <a:rPr lang="en-NZ" dirty="0" smtClean="0"/>
              <a:t>The next step is to label any relevant points. </a:t>
            </a:r>
          </a:p>
          <a:p>
            <a:endParaRPr lang="en-N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cstate="print"/>
          <a:srcRect/>
          <a:stretch>
            <a:fillRect/>
          </a:stretch>
        </p:blipFill>
        <p:spPr bwMode="auto">
          <a:xfrm>
            <a:off x="857224" y="1785926"/>
            <a:ext cx="7477125" cy="4114800"/>
          </a:xfrm>
          <a:prstGeom prst="rect">
            <a:avLst/>
          </a:prstGeom>
          <a:noFill/>
          <a:ln w="9525">
            <a:noFill/>
            <a:miter lim="800000"/>
            <a:headEnd/>
            <a:tailEnd/>
          </a:ln>
          <a:effectLst/>
        </p:spPr>
      </p:pic>
      <p:sp>
        <p:nvSpPr>
          <p:cNvPr id="20" name="Title 1"/>
          <p:cNvSpPr>
            <a:spLocks noGrp="1"/>
          </p:cNvSpPr>
          <p:nvPr>
            <p:ph type="title"/>
          </p:nvPr>
        </p:nvSpPr>
        <p:spPr/>
        <p:txBody>
          <a:bodyPr/>
          <a:lstStyle/>
          <a:p>
            <a:r>
              <a:rPr lang="en-NZ" dirty="0" smtClean="0"/>
              <a:t>Step 5</a:t>
            </a:r>
            <a:endParaRPr lang="en-NZ" dirty="0"/>
          </a:p>
        </p:txBody>
      </p:sp>
      <p:sp>
        <p:nvSpPr>
          <p:cNvPr id="21" name="TextBox 20"/>
          <p:cNvSpPr txBox="1"/>
          <p:nvPr/>
        </p:nvSpPr>
        <p:spPr>
          <a:xfrm>
            <a:off x="4429124" y="3143248"/>
            <a:ext cx="1143008" cy="646331"/>
          </a:xfrm>
          <a:prstGeom prst="rect">
            <a:avLst/>
          </a:prstGeom>
          <a:noFill/>
        </p:spPr>
        <p:txBody>
          <a:bodyPr wrap="square" rtlCol="0">
            <a:spAutoFit/>
          </a:bodyPr>
          <a:lstStyle/>
          <a:p>
            <a:r>
              <a:rPr lang="en-NZ" dirty="0" err="1" smtClean="0"/>
              <a:t>Kuriwao</a:t>
            </a:r>
            <a:r>
              <a:rPr lang="en-NZ" dirty="0" smtClean="0"/>
              <a:t> Peak</a:t>
            </a:r>
            <a:endParaRPr lang="en-NZ" dirty="0"/>
          </a:p>
        </p:txBody>
      </p:sp>
      <p:sp>
        <p:nvSpPr>
          <p:cNvPr id="22" name="TextBox 21"/>
          <p:cNvSpPr txBox="1"/>
          <p:nvPr/>
        </p:nvSpPr>
        <p:spPr>
          <a:xfrm>
            <a:off x="1714480" y="5214950"/>
            <a:ext cx="1714512" cy="369332"/>
          </a:xfrm>
          <a:prstGeom prst="rect">
            <a:avLst/>
          </a:prstGeom>
          <a:noFill/>
        </p:spPr>
        <p:txBody>
          <a:bodyPr wrap="square" rtlCol="0">
            <a:spAutoFit/>
          </a:bodyPr>
          <a:lstStyle/>
          <a:p>
            <a:r>
              <a:rPr lang="en-NZ" dirty="0" smtClean="0"/>
              <a:t>Old Coach Road</a:t>
            </a:r>
            <a:endParaRPr lang="en-N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Links to the New Zealand Curriculum</a:t>
            </a:r>
            <a:endParaRPr lang="en-NZ" dirty="0"/>
          </a:p>
        </p:txBody>
      </p:sp>
      <p:sp>
        <p:nvSpPr>
          <p:cNvPr id="3" name="Content Placeholder 2"/>
          <p:cNvSpPr>
            <a:spLocks noGrp="1"/>
          </p:cNvSpPr>
          <p:nvPr>
            <p:ph sz="quarter" idx="1"/>
          </p:nvPr>
        </p:nvSpPr>
        <p:spPr/>
        <p:txBody>
          <a:bodyPr>
            <a:normAutofit lnSpcReduction="10000"/>
          </a:bodyPr>
          <a:lstStyle/>
          <a:p>
            <a:pPr algn="ctr">
              <a:lnSpc>
                <a:spcPct val="150000"/>
              </a:lnSpc>
            </a:pPr>
            <a:r>
              <a:rPr lang="en-NZ" u="sng" dirty="0" smtClean="0"/>
              <a:t>Vision</a:t>
            </a:r>
            <a:r>
              <a:rPr lang="en-NZ" dirty="0" smtClean="0"/>
              <a:t> – this skill enables students to be confident, connected, actively involved, live long learners.</a:t>
            </a:r>
          </a:p>
          <a:p>
            <a:pPr algn="ctr">
              <a:lnSpc>
                <a:spcPct val="150000"/>
              </a:lnSpc>
            </a:pPr>
            <a:r>
              <a:rPr lang="en-NZ" u="sng" dirty="0" smtClean="0"/>
              <a:t>Principles</a:t>
            </a:r>
            <a:r>
              <a:rPr lang="en-NZ" dirty="0" smtClean="0"/>
              <a:t> – this skill directly related to all areas of the curriculum especially high expectations and learning to learn.</a:t>
            </a:r>
          </a:p>
          <a:p>
            <a:pPr algn="ctr">
              <a:lnSpc>
                <a:spcPct val="150000"/>
              </a:lnSpc>
            </a:pPr>
            <a:r>
              <a:rPr lang="en-NZ" u="sng" dirty="0" smtClean="0"/>
              <a:t>Values</a:t>
            </a:r>
            <a:r>
              <a:rPr lang="en-NZ" dirty="0" smtClean="0"/>
              <a:t> – through this skill students will live up to all of the values listed in the curriculum – they will be encouraged to value excellence and innovation, inquiry and curiosity.</a:t>
            </a:r>
          </a:p>
          <a:p>
            <a:pPr algn="ctr">
              <a:lnSpc>
                <a:spcPct val="150000"/>
              </a:lnSpc>
            </a:pP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Links to the New Zealand Curriculum</a:t>
            </a:r>
            <a:endParaRPr lang="en-NZ" dirty="0"/>
          </a:p>
        </p:txBody>
      </p:sp>
      <p:sp>
        <p:nvSpPr>
          <p:cNvPr id="3" name="Content Placeholder 2"/>
          <p:cNvSpPr>
            <a:spLocks noGrp="1"/>
          </p:cNvSpPr>
          <p:nvPr>
            <p:ph sz="quarter" idx="1"/>
          </p:nvPr>
        </p:nvSpPr>
        <p:spPr>
          <a:xfrm>
            <a:off x="457200" y="1484784"/>
            <a:ext cx="7467600" cy="4989168"/>
          </a:xfrm>
        </p:spPr>
        <p:txBody>
          <a:bodyPr>
            <a:normAutofit lnSpcReduction="10000"/>
          </a:bodyPr>
          <a:lstStyle/>
          <a:p>
            <a:pPr algn="ctr">
              <a:lnSpc>
                <a:spcPct val="150000"/>
              </a:lnSpc>
              <a:buNone/>
            </a:pPr>
            <a:r>
              <a:rPr lang="en-NZ" u="sng" dirty="0" smtClean="0"/>
              <a:t>Key Competencies</a:t>
            </a:r>
          </a:p>
          <a:p>
            <a:pPr algn="ctr">
              <a:lnSpc>
                <a:spcPct val="150000"/>
              </a:lnSpc>
            </a:pPr>
            <a:r>
              <a:rPr lang="en-NZ" u="sng" dirty="0" smtClean="0"/>
              <a:t>Thinking </a:t>
            </a:r>
            <a:r>
              <a:rPr lang="en-NZ" dirty="0" smtClean="0"/>
              <a:t>– this is a hard skill to grasp so students will need to use creative and critical thinking.</a:t>
            </a:r>
          </a:p>
          <a:p>
            <a:pPr algn="ctr">
              <a:lnSpc>
                <a:spcPct val="150000"/>
              </a:lnSpc>
            </a:pPr>
            <a:r>
              <a:rPr lang="en-NZ" u="sng" dirty="0" smtClean="0"/>
              <a:t>Using language, symbols and text</a:t>
            </a:r>
            <a:r>
              <a:rPr lang="en-NZ" dirty="0" smtClean="0"/>
              <a:t> – students will develop skills to read symbols on a topographical map and interpret them.</a:t>
            </a:r>
          </a:p>
          <a:p>
            <a:pPr algn="ctr">
              <a:lnSpc>
                <a:spcPct val="150000"/>
              </a:lnSpc>
            </a:pPr>
            <a:r>
              <a:rPr lang="en-NZ" u="sng" dirty="0" smtClean="0"/>
              <a:t>Managing self</a:t>
            </a:r>
            <a:r>
              <a:rPr lang="en-NZ" dirty="0" smtClean="0"/>
              <a:t> – students will need to set high standards and develop a strategy to meet challenges.</a:t>
            </a:r>
            <a:endParaRPr lang="en-NZ"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Links to the Social Studies Curriculum</a:t>
            </a:r>
            <a:endParaRPr lang="en-NZ" dirty="0"/>
          </a:p>
        </p:txBody>
      </p:sp>
      <p:sp>
        <p:nvSpPr>
          <p:cNvPr id="3" name="Content Placeholder 2"/>
          <p:cNvSpPr>
            <a:spLocks noGrp="1"/>
          </p:cNvSpPr>
          <p:nvPr>
            <p:ph sz="quarter" idx="1"/>
          </p:nvPr>
        </p:nvSpPr>
        <p:spPr/>
        <p:txBody>
          <a:bodyPr/>
          <a:lstStyle/>
          <a:p>
            <a:pPr algn="ctr">
              <a:lnSpc>
                <a:spcPct val="150000"/>
              </a:lnSpc>
            </a:pPr>
            <a:r>
              <a:rPr lang="en-NZ" dirty="0" smtClean="0"/>
              <a:t>Topographical mapping is an important skill in Social Studies. Students may use this task when looking at environments or learn the task prior to moving onto Geography where the skill becomes extremely important.</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you need</a:t>
            </a:r>
            <a:endParaRPr lang="en-NZ" dirty="0"/>
          </a:p>
        </p:txBody>
      </p:sp>
      <p:sp>
        <p:nvSpPr>
          <p:cNvPr id="3" name="Content Placeholder 2"/>
          <p:cNvSpPr>
            <a:spLocks noGrp="1"/>
          </p:cNvSpPr>
          <p:nvPr>
            <p:ph sz="quarter" idx="1"/>
          </p:nvPr>
        </p:nvSpPr>
        <p:spPr>
          <a:xfrm>
            <a:off x="457200" y="1600201"/>
            <a:ext cx="4400552" cy="2543180"/>
          </a:xfrm>
        </p:spPr>
        <p:txBody>
          <a:bodyPr/>
          <a:lstStyle/>
          <a:p>
            <a:r>
              <a:rPr lang="en-NZ" dirty="0" smtClean="0"/>
              <a:t>Ruler</a:t>
            </a:r>
          </a:p>
          <a:p>
            <a:r>
              <a:rPr lang="en-NZ" dirty="0" smtClean="0"/>
              <a:t>Pencil</a:t>
            </a:r>
          </a:p>
          <a:p>
            <a:r>
              <a:rPr lang="en-NZ" dirty="0" smtClean="0"/>
              <a:t>Grid Paper</a:t>
            </a:r>
          </a:p>
          <a:p>
            <a:r>
              <a:rPr lang="en-NZ" dirty="0" smtClean="0"/>
              <a:t>Topographical map</a:t>
            </a:r>
          </a:p>
          <a:p>
            <a:pPr>
              <a:buNone/>
            </a:pP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Step 1</a:t>
            </a:r>
            <a:endParaRPr lang="en-NZ" dirty="0"/>
          </a:p>
        </p:txBody>
      </p:sp>
      <p:sp>
        <p:nvSpPr>
          <p:cNvPr id="3" name="Content Placeholder 2"/>
          <p:cNvSpPr>
            <a:spLocks noGrp="1"/>
          </p:cNvSpPr>
          <p:nvPr>
            <p:ph sz="quarter" idx="1"/>
          </p:nvPr>
        </p:nvSpPr>
        <p:spPr/>
        <p:txBody>
          <a:bodyPr/>
          <a:lstStyle/>
          <a:p>
            <a:r>
              <a:rPr lang="en-NZ" dirty="0" smtClean="0"/>
              <a:t>Taking your ruler, measure the length of the area you want to cross section – in this case the length of the red line.</a:t>
            </a:r>
          </a:p>
          <a:p>
            <a:r>
              <a:rPr lang="en-NZ" dirty="0" smtClean="0"/>
              <a:t>On a piece of grid paper draw this line</a:t>
            </a:r>
            <a:endParaRPr lang="en-N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son palmer\Desktop\Grid Paper Step 1.jpg"/>
          <p:cNvPicPr>
            <a:picLocks noChangeAspect="1" noChangeArrowheads="1"/>
          </p:cNvPicPr>
          <p:nvPr/>
        </p:nvPicPr>
        <p:blipFill>
          <a:blip r:embed="rId2" cstate="print"/>
          <a:srcRect/>
          <a:stretch>
            <a:fillRect/>
          </a:stretch>
        </p:blipFill>
        <p:spPr bwMode="auto">
          <a:xfrm>
            <a:off x="1071538" y="295691"/>
            <a:ext cx="7100897" cy="6276581"/>
          </a:xfrm>
          <a:prstGeom prst="rect">
            <a:avLst/>
          </a:prstGeom>
          <a:noFill/>
        </p:spPr>
      </p:pic>
      <p:sp>
        <p:nvSpPr>
          <p:cNvPr id="2" name="Title 1"/>
          <p:cNvSpPr>
            <a:spLocks noGrp="1"/>
          </p:cNvSpPr>
          <p:nvPr>
            <p:ph type="title"/>
          </p:nvPr>
        </p:nvSpPr>
        <p:spPr/>
        <p:txBody>
          <a:bodyPr/>
          <a:lstStyle/>
          <a:p>
            <a:r>
              <a:rPr lang="en-NZ" dirty="0" smtClean="0"/>
              <a:t>Step 1</a:t>
            </a:r>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Step 2</a:t>
            </a:r>
            <a:endParaRPr lang="en-NZ" dirty="0"/>
          </a:p>
        </p:txBody>
      </p:sp>
      <p:sp>
        <p:nvSpPr>
          <p:cNvPr id="3" name="Content Placeholder 2"/>
          <p:cNvSpPr>
            <a:spLocks noGrp="1"/>
          </p:cNvSpPr>
          <p:nvPr>
            <p:ph sz="quarter" idx="1"/>
          </p:nvPr>
        </p:nvSpPr>
        <p:spPr/>
        <p:txBody>
          <a:bodyPr/>
          <a:lstStyle/>
          <a:p>
            <a:r>
              <a:rPr lang="en-NZ" dirty="0" smtClean="0"/>
              <a:t>On the vertical axis draw a line on the left hand side – every 2 squares on the grid should equal 100m in height. Label each 2 squares with an altitude. </a:t>
            </a:r>
          </a:p>
          <a:p>
            <a:r>
              <a:rPr lang="en-NZ" i="1" dirty="0" smtClean="0"/>
              <a:t>Note: You will need to start with the lowest contour altitude and go to the highest – In this case the lowest being 100m and the highest 700m.</a:t>
            </a:r>
            <a:endParaRPr lang="en-NZ"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7467600" cy="1143000"/>
          </a:xfrm>
        </p:spPr>
        <p:txBody>
          <a:bodyPr/>
          <a:lstStyle/>
          <a:p>
            <a:r>
              <a:rPr lang="en-NZ" dirty="0" smtClean="0"/>
              <a:t>Step 2</a:t>
            </a:r>
            <a:endParaRPr lang="en-NZ" dirty="0"/>
          </a:p>
        </p:txBody>
      </p:sp>
      <p:pic>
        <p:nvPicPr>
          <p:cNvPr id="2050" name="Picture 2" descr="C:\Users\jason palmer\Desktop\Grid Paper Step 2.jpg"/>
          <p:cNvPicPr>
            <a:picLocks noChangeAspect="1" noChangeArrowheads="1"/>
          </p:cNvPicPr>
          <p:nvPr/>
        </p:nvPicPr>
        <p:blipFill>
          <a:blip r:embed="rId2" cstate="print"/>
          <a:srcRect/>
          <a:stretch>
            <a:fillRect/>
          </a:stretch>
        </p:blipFill>
        <p:spPr bwMode="auto">
          <a:xfrm>
            <a:off x="299326" y="980728"/>
            <a:ext cx="7873077" cy="566298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Step 3</a:t>
            </a:r>
            <a:endParaRPr lang="en-NZ" dirty="0"/>
          </a:p>
        </p:txBody>
      </p:sp>
      <p:sp>
        <p:nvSpPr>
          <p:cNvPr id="3" name="Content Placeholder 2"/>
          <p:cNvSpPr>
            <a:spLocks noGrp="1"/>
          </p:cNvSpPr>
          <p:nvPr>
            <p:ph sz="quarter" idx="1"/>
          </p:nvPr>
        </p:nvSpPr>
        <p:spPr/>
        <p:txBody>
          <a:bodyPr/>
          <a:lstStyle/>
          <a:p>
            <a:r>
              <a:rPr lang="en-NZ" dirty="0" smtClean="0"/>
              <a:t>Using a blank piece of paper along the line on the contour map mark the two end points and then place a mark on the paper every time you reach a contour making sure that you mark the height of the contour.</a:t>
            </a:r>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87424"/>
            <a:ext cx="8229600" cy="1143000"/>
          </a:xfrm>
        </p:spPr>
        <p:txBody>
          <a:bodyPr/>
          <a:lstStyle/>
          <a:p>
            <a:r>
              <a:rPr lang="en-NZ" dirty="0" smtClean="0"/>
              <a:t>Step 3</a:t>
            </a:r>
            <a:endParaRPr lang="en-NZ" dirty="0"/>
          </a:p>
        </p:txBody>
      </p:sp>
      <p:sp>
        <p:nvSpPr>
          <p:cNvPr id="3" name="Content Placeholder 2"/>
          <p:cNvSpPr>
            <a:spLocks noGrp="1"/>
          </p:cNvSpPr>
          <p:nvPr>
            <p:ph sz="quarter" idx="1"/>
          </p:nvPr>
        </p:nvSpPr>
        <p:spPr/>
        <p:txBody>
          <a:bodyPr/>
          <a:lstStyle/>
          <a:p>
            <a:endParaRPr lang="en-NZ"/>
          </a:p>
        </p:txBody>
      </p:sp>
      <p:pic>
        <p:nvPicPr>
          <p:cNvPr id="3074" name="Picture 2" descr="C:\Users\jason palmer\Desktop\Topo Map step 3.jpg"/>
          <p:cNvPicPr>
            <a:picLocks noChangeAspect="1" noChangeArrowheads="1"/>
          </p:cNvPicPr>
          <p:nvPr/>
        </p:nvPicPr>
        <p:blipFill>
          <a:blip r:embed="rId2" cstate="print"/>
          <a:srcRect/>
          <a:stretch>
            <a:fillRect/>
          </a:stretch>
        </p:blipFill>
        <p:spPr bwMode="auto">
          <a:xfrm>
            <a:off x="428596" y="864918"/>
            <a:ext cx="8201059" cy="599308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Step 4</a:t>
            </a:r>
            <a:endParaRPr lang="en-NZ" dirty="0"/>
          </a:p>
        </p:txBody>
      </p:sp>
      <p:sp>
        <p:nvSpPr>
          <p:cNvPr id="3" name="Content Placeholder 2"/>
          <p:cNvSpPr>
            <a:spLocks noGrp="1"/>
          </p:cNvSpPr>
          <p:nvPr>
            <p:ph sz="quarter" idx="1"/>
          </p:nvPr>
        </p:nvSpPr>
        <p:spPr/>
        <p:txBody>
          <a:bodyPr/>
          <a:lstStyle/>
          <a:p>
            <a:r>
              <a:rPr lang="en-NZ" dirty="0" smtClean="0"/>
              <a:t>Take that piece of paper and line it along the bottom of your graph. Mark the corresponding contour heights to those on your graph with a dot.</a:t>
            </a:r>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428</Words>
  <Application>Microsoft Office PowerPoint</Application>
  <PresentationFormat>On-screen Show (4:3)</PresentationFormat>
  <Paragraphs>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Drawing Cross Sections of a Topographical Map</vt:lpstr>
      <vt:lpstr>What you need</vt:lpstr>
      <vt:lpstr>Step 1</vt:lpstr>
      <vt:lpstr>Step 1</vt:lpstr>
      <vt:lpstr>Step 2</vt:lpstr>
      <vt:lpstr>Step 2</vt:lpstr>
      <vt:lpstr>Step 3</vt:lpstr>
      <vt:lpstr>Step 3</vt:lpstr>
      <vt:lpstr>Step 4</vt:lpstr>
      <vt:lpstr>Step 4</vt:lpstr>
      <vt:lpstr>Step 5</vt:lpstr>
      <vt:lpstr>Step 5</vt:lpstr>
      <vt:lpstr>Links to the New Zealand Curriculum</vt:lpstr>
      <vt:lpstr>Links to the New Zealand Curriculum</vt:lpstr>
      <vt:lpstr>Links to the Social Studies Curriculum</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Cross Sections of a Topographical Map</dc:title>
  <dc:creator>jason palmer</dc:creator>
  <cp:lastModifiedBy>jason palmer</cp:lastModifiedBy>
  <cp:revision>9</cp:revision>
  <dcterms:created xsi:type="dcterms:W3CDTF">2012-03-31T03:24:45Z</dcterms:created>
  <dcterms:modified xsi:type="dcterms:W3CDTF">2012-06-13T00:19:44Z</dcterms:modified>
</cp:coreProperties>
</file>